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27287531" name="Viktoriia Sofronova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14" y="324"/>
      </p:cViewPr>
      <p:guideLst>
        <p:guide orient="horz" pos="4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27287531" dt="2025-04-15T13:07:55.178" idx="1">
    <p:pos x="7848" y="338"/>
    <p:text/>
  </p:cm>
  <p:cm authorId="627287531" dt="2025-04-15T13:07:56.016" idx="2">
    <p:pos x="8004" y="494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384300"/>
            <a:ext cx="11290300" cy="238760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en-US" sz="4000" b="1"/>
              <a:t>Создание мышиной модели мукополисахаридоз-плюс синдрома при помощи </a:t>
            </a:r>
            <a:r>
              <a:rPr lang="en-US" altLang="ru-RU" sz="4000" b="1"/>
              <a:t>CRISPR-Cas9 </a:t>
            </a:r>
            <a:r>
              <a:rPr lang="ru-RU" altLang="en-US" sz="4000" b="1"/>
              <a:t>технологии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588385"/>
            <a:ext cx="9144000" cy="544830"/>
          </a:xfrm>
        </p:spPr>
        <p:txBody>
          <a:bodyPr/>
          <a:lstStyle/>
          <a:p>
            <a:pPr algn="l"/>
            <a:r>
              <a:rPr lang="ru-RU" altLang="en-US" sz="2000"/>
              <a:t>Авторы: Софронова Виктория Максимовна</a:t>
            </a:r>
            <a:r>
              <a:rPr lang="ru-RU" altLang="en-US" sz="2000" baseline="30000"/>
              <a:t>1</a:t>
            </a:r>
            <a:r>
              <a:rPr lang="ru-RU" altLang="en-US" sz="2000"/>
              <a:t>, Отомо Таканобу</a:t>
            </a:r>
            <a:r>
              <a:rPr lang="ru-RU" altLang="en-US" sz="2000" baseline="30000"/>
              <a:t>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2600" y="5083810"/>
            <a:ext cx="112915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aseline="30000"/>
              <a:t>1</a:t>
            </a:r>
            <a:r>
              <a:rPr lang="en-US" altLang="en-US" sz="1400"/>
              <a:t> - Федеральное государственное автономное образовательное учреждение высшего образования «Северо-Восточный федеральный университет имени М.К. Аммосова», 677000, г. Якутск, ул. Белинского, д. 58</a:t>
            </a:r>
          </a:p>
          <a:p>
            <a:r>
              <a:rPr lang="en-US" altLang="en-US" sz="1400" baseline="30000"/>
              <a:t>2</a:t>
            </a:r>
            <a:r>
              <a:rPr lang="en-US" altLang="en-US" sz="1400"/>
              <a:t> - Медицинская школа Кавасаки 701-0192, г. Курасики, Япония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87680" y="5900420"/>
            <a:ext cx="112909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/>
              <a:t>e-mail: viksofmax92@gmail.com</a:t>
            </a:r>
          </a:p>
          <a:p>
            <a:r>
              <a:rPr lang="ru-RU" altLang="en-US" sz="1400"/>
              <a:t>Финансирование: </a:t>
            </a:r>
            <a:r>
              <a:rPr lang="en-US" altLang="en-US" sz="1400"/>
              <a:t>Работа выполнена в рамках Государственного задания Министерства науки и высшего образования Российской Федерации (FSRG-2024-0001)</a:t>
            </a:r>
            <a:endParaRPr lang="en-US" sz="1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73385"/>
          <a:stretch>
            <a:fillRect/>
          </a:stretch>
        </p:blipFill>
        <p:spPr>
          <a:xfrm>
            <a:off x="138430" y="137795"/>
            <a:ext cx="852805" cy="6756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54568" y="59564"/>
            <a:ext cx="1037544" cy="9681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4390" y="0"/>
            <a:ext cx="1527810" cy="1028065"/>
          </a:xfrm>
          <a:prstGeom prst="rect">
            <a:avLst/>
          </a:prstGeom>
        </p:spPr>
      </p:pic>
      <p:pic>
        <p:nvPicPr>
          <p:cNvPr id="8" name="Picture 7" descr="Коричневый логотип со скрещенными кругами и рисунком глаза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2249" t="29296" r="32539" b="36337"/>
          <a:stretch>
            <a:fillRect/>
          </a:stretch>
        </p:blipFill>
        <p:spPr>
          <a:xfrm>
            <a:off x="2690495" y="60960"/>
            <a:ext cx="852805" cy="829945"/>
          </a:xfrm>
          <a:prstGeom prst="rect">
            <a:avLst/>
          </a:prstGeom>
        </p:spPr>
      </p:pic>
      <p:pic>
        <p:nvPicPr>
          <p:cNvPr id="12" name="Picture 11" descr="bm9bvqpbr2m6enzri02069p9nv9zggf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710" y="47625"/>
            <a:ext cx="829945" cy="82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"/>
            <a:ext cx="12204065" cy="522605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altLang="en-US" sz="2800" b="1"/>
              <a:t>Мукополисахаридоз-плюс синдром (МПСПС; </a:t>
            </a:r>
            <a:r>
              <a:rPr lang="en-US" altLang="ru-RU" sz="2800" b="1"/>
              <a:t>OMIM #617303</a:t>
            </a:r>
            <a:r>
              <a:rPr lang="ru-RU" altLang="en-US" sz="2800" b="1"/>
              <a:t>)</a:t>
            </a:r>
          </a:p>
        </p:txBody>
      </p:sp>
      <p:sp>
        <p:nvSpPr>
          <p:cNvPr id="19" name="Объект 2"/>
          <p:cNvSpPr txBox="1"/>
          <p:nvPr/>
        </p:nvSpPr>
        <p:spPr>
          <a:xfrm>
            <a:off x="220345" y="1401445"/>
            <a:ext cx="3027045" cy="561975"/>
          </a:xfrm>
          <a:prstGeom prst="ellipse">
            <a:avLst/>
          </a:prstGeom>
          <a:solidFill>
            <a:srgbClr val="08304A"/>
          </a:solid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Calibri" charset="0"/>
                <a:cs typeface="Calibri" charset="0"/>
              </a:rPr>
              <a:t>«МПС» симптомы</a:t>
            </a:r>
          </a:p>
        </p:txBody>
      </p:sp>
      <p:sp>
        <p:nvSpPr>
          <p:cNvPr id="20" name="Google Shape;87;p15"/>
          <p:cNvSpPr txBox="1"/>
          <p:nvPr/>
        </p:nvSpPr>
        <p:spPr>
          <a:xfrm>
            <a:off x="220345" y="1935480"/>
            <a:ext cx="2897505" cy="224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9pPr>
          </a:lstStyle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Отличительные черты лица</a:t>
            </a:r>
          </a:p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</a:t>
            </a:r>
            <a:r>
              <a:rPr lang="ru-RU" sz="1400" b="0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Гепатоспленомегалия</a:t>
            </a:r>
            <a:endParaRPr lang="ru-RU" sz="1400" b="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Скелетные аномалии</a:t>
            </a:r>
          </a:p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Задержка роста</a:t>
            </a:r>
          </a:p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</a:t>
            </a:r>
            <a:r>
              <a:rPr lang="ru-RU" sz="1400" b="0" dirty="0" err="1">
                <a:solidFill>
                  <a:schemeClr val="tx1"/>
                </a:solidFill>
                <a:latin typeface="Calibri" charset="0"/>
                <a:cs typeface="Calibri" charset="0"/>
              </a:rPr>
              <a:t>Кардиореспираторная</a:t>
            </a:r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 недостаточность</a:t>
            </a:r>
          </a:p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Частые респираторные инфекции</a:t>
            </a:r>
          </a:p>
          <a:p>
            <a:pPr marL="135255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Повышенное содержание ГАГ в плазме крови и моче</a:t>
            </a:r>
          </a:p>
        </p:txBody>
      </p:sp>
      <p:sp>
        <p:nvSpPr>
          <p:cNvPr id="21" name="Google Shape;87;p15"/>
          <p:cNvSpPr txBox="1"/>
          <p:nvPr/>
        </p:nvSpPr>
        <p:spPr>
          <a:xfrm>
            <a:off x="3533441" y="1935297"/>
            <a:ext cx="2633379" cy="138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6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 panose="020B0603050000020004"/>
              <a:buNone/>
              <a:defRPr sz="2800" b="0" i="0" u="none" strike="noStrike" cap="none">
                <a:solidFill>
                  <a:schemeClr val="dk1"/>
                </a:solidFill>
                <a:latin typeface="Fira Sans" panose="020B0603050000020004"/>
                <a:ea typeface="Fira Sans" panose="020B0603050000020004"/>
                <a:cs typeface="Fira Sans" panose="020B0603050000020004"/>
                <a:sym typeface="Fira Sans" panose="020B0603050000020004"/>
              </a:defRPr>
            </a:lvl9pPr>
          </a:lstStyle>
          <a:p>
            <a:pPr marL="5080" lvl="0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Аномалии кроветворения</a:t>
            </a:r>
          </a:p>
          <a:p>
            <a:pPr marL="135255" lvl="0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Анемия</a:t>
            </a:r>
          </a:p>
          <a:p>
            <a:pPr marL="135255" lvl="0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Тромбоцитопения</a:t>
            </a:r>
          </a:p>
          <a:p>
            <a:pPr marL="5080" lvl="0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Почечные нарушения</a:t>
            </a:r>
          </a:p>
          <a:p>
            <a:pPr marL="135255" lvl="0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Протеинурия</a:t>
            </a:r>
          </a:p>
          <a:p>
            <a:pPr marL="135255" lvl="0" indent="-130175" algn="l"/>
            <a:r>
              <a:rPr lang="ru-RU" sz="1400" b="0" dirty="0">
                <a:solidFill>
                  <a:schemeClr val="tx1"/>
                </a:solidFill>
                <a:latin typeface="Calibri" charset="0"/>
                <a:cs typeface="Calibri" charset="0"/>
              </a:rPr>
              <a:t>- “Пенистые” подоциты</a:t>
            </a:r>
            <a:r>
              <a:rPr lang="en-US" altLang="ru-RU" sz="1400" b="0" baseline="30000" dirty="0">
                <a:solidFill>
                  <a:schemeClr val="tx1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550" y="514884"/>
            <a:ext cx="58908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charset="0"/>
                <a:cs typeface="Calibri" charset="0"/>
              </a:rPr>
              <a:t>Клинический фенотип</a:t>
            </a:r>
          </a:p>
          <a:p>
            <a:pPr algn="ctr"/>
            <a:r>
              <a:rPr lang="ru-RU" altLang="en-US" sz="2000" dirty="0">
                <a:latin typeface="Calibri" charset="0"/>
                <a:cs typeface="Calibri" charset="0"/>
              </a:rPr>
              <a:t>(в мире 21 случай МПСПС, из них 18 из Якутии)</a:t>
            </a:r>
          </a:p>
        </p:txBody>
      </p:sp>
      <p:sp>
        <p:nvSpPr>
          <p:cNvPr id="46" name="Google Shape;130;p16"/>
          <p:cNvSpPr txBox="1"/>
          <p:nvPr/>
        </p:nvSpPr>
        <p:spPr>
          <a:xfrm flipH="1">
            <a:off x="0" y="6662420"/>
            <a:ext cx="12204065" cy="25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altLang="ru-RU" sz="1000" baseline="30000" dirty="0"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1</a:t>
            </a:r>
            <a:r>
              <a:rPr lang="en-US" altLang="ru-RU" sz="1000" dirty="0"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 Sofronova et al., Int J Mol Sci., 2022; </a:t>
            </a:r>
            <a:r>
              <a:rPr lang="en-US" sz="1000" baseline="30000" dirty="0"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2 </a:t>
            </a:r>
            <a:r>
              <a:rPr lang="en-GB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Kondo et al., Hum Mol Genet., 2017;</a:t>
            </a:r>
            <a:r>
              <a:rPr lang="ru-RU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 </a:t>
            </a:r>
            <a:r>
              <a:rPr lang="en-US" altLang="ru-RU" sz="1000" baseline="30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3</a:t>
            </a:r>
            <a:r>
              <a:rPr lang="ru-RU" sz="1000" baseline="30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Pavlova et al., Hum Mol Genet., 2019</a:t>
            </a:r>
            <a:r>
              <a:rPr lang="ru-RU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;</a:t>
            </a:r>
            <a:r>
              <a:rPr lang="en-US" altLang="ru-RU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 </a:t>
            </a:r>
            <a:r>
              <a:rPr lang="ru-RU" altLang="en-US" sz="1000" baseline="30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4</a:t>
            </a:r>
            <a:r>
              <a:rPr lang="ru-RU" altLang="en-US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 </a:t>
            </a:r>
            <a:r>
              <a:rPr lang="en-US" altLang="ru-RU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Vasilev et al., 2020, Int J Mol Sci., </a:t>
            </a:r>
            <a:r>
              <a:rPr lang="en-US" altLang="ru-RU" sz="1000" baseline="30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5</a:t>
            </a:r>
            <a:r>
              <a:rPr lang="en-US" altLang="ru-RU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 </a:t>
            </a:r>
            <a:r>
              <a:rPr lang="ru-RU" altLang="en-US" sz="1000" dirty="0">
                <a:solidFill>
                  <a:schemeClr val="tx1"/>
                </a:solidFill>
                <a:latin typeface="Calibri" charset="0"/>
                <a:ea typeface="Fira Sans Extra Condensed Medium"/>
                <a:cs typeface="Calibri" charset="0"/>
                <a:sym typeface="Fira Sans Extra Condensed Medium"/>
              </a:rPr>
              <a:t>Васильев Ф.Ф. и др., Мед Генетика., 2022</a:t>
            </a:r>
            <a:endParaRPr lang="en-US" altLang="ru-RU" sz="1000" dirty="0">
              <a:solidFill>
                <a:schemeClr val="tx1"/>
              </a:solidFill>
              <a:latin typeface="Calibri" charset="0"/>
              <a:ea typeface="Fira Sans Extra Condensed Medium"/>
              <a:cs typeface="Calibri" charset="0"/>
              <a:sym typeface="Fira Sans Extra Condensed Medium"/>
            </a:endParaRPr>
          </a:p>
        </p:txBody>
      </p:sp>
      <p:pic>
        <p:nvPicPr>
          <p:cNvPr id="47" name="Объект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8" y="5388138"/>
            <a:ext cx="3525163" cy="1062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8" name="テキスト ボックス 35"/>
          <p:cNvSpPr txBox="1"/>
          <p:nvPr/>
        </p:nvSpPr>
        <p:spPr>
          <a:xfrm>
            <a:off x="291465" y="4659630"/>
            <a:ext cx="652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с.1492</a:t>
            </a:r>
            <a:r>
              <a:rPr lang="en-GB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C&gt;T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p.R498W</a:t>
            </a:r>
            <a:r>
              <a:rPr lang="en-US" sz="2800" dirty="0">
                <a:latin typeface="Calibri" charset="0"/>
                <a:cs typeface="Calibri" charset="0"/>
              </a:rPr>
              <a:t> </a:t>
            </a:r>
            <a:r>
              <a:rPr lang="ru-RU" sz="2800" dirty="0">
                <a:latin typeface="Calibri" charset="0"/>
                <a:cs typeface="Calibri" charset="0"/>
              </a:rPr>
              <a:t>в </a:t>
            </a:r>
            <a:r>
              <a:rPr kumimoji="1" lang="en-US" altLang="ja-JP" sz="2800" i="1" dirty="0">
                <a:solidFill>
                  <a:schemeClr val="tx1"/>
                </a:solidFill>
              </a:rPr>
              <a:t>VPS33A</a:t>
            </a:r>
            <a:r>
              <a:rPr kumimoji="1" lang="en-US" altLang="ja-JP" sz="2800" dirty="0"/>
              <a:t> </a:t>
            </a:r>
            <a:r>
              <a:rPr kumimoji="1" lang="ru-RU" altLang="ja-JP" sz="2800" dirty="0"/>
              <a:t>гене</a:t>
            </a:r>
          </a:p>
        </p:txBody>
      </p:sp>
      <p:sp>
        <p:nvSpPr>
          <p:cNvPr id="49" name="テキスト ボックス 44"/>
          <p:cNvSpPr txBox="1"/>
          <p:nvPr/>
        </p:nvSpPr>
        <p:spPr>
          <a:xfrm>
            <a:off x="3954780" y="5321935"/>
            <a:ext cx="2578735" cy="1300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kumimoji="1" lang="ru-RU" altLang="ja-JP" sz="1400" b="1" dirty="0"/>
              <a:t>Функция белка </a:t>
            </a:r>
            <a:r>
              <a:rPr kumimoji="1" lang="en-US" altLang="ja-JP" sz="1400" b="1" dirty="0"/>
              <a:t>VPS33A</a:t>
            </a:r>
            <a:r>
              <a:rPr kumimoji="1" lang="ru-RU" altLang="ja-JP" sz="1400" b="1" dirty="0"/>
              <a:t>:</a:t>
            </a:r>
          </a:p>
          <a:p>
            <a:pPr algn="r"/>
            <a:r>
              <a:rPr kumimoji="1" lang="ru-RU" altLang="ja-JP" sz="1400" dirty="0" err="1"/>
              <a:t>везикулярно</a:t>
            </a:r>
            <a:r>
              <a:rPr kumimoji="1" lang="ru-RU" altLang="ja-JP" sz="1400" dirty="0"/>
              <a:t>-опосредованный транспорт</a:t>
            </a:r>
            <a:r>
              <a:rPr kumimoji="1" lang="en-US" altLang="ja-JP" sz="1400" dirty="0"/>
              <a:t> </a:t>
            </a:r>
            <a:r>
              <a:rPr kumimoji="1" lang="ru-RU" altLang="ja-JP" sz="1400" dirty="0"/>
              <a:t>белков </a:t>
            </a:r>
          </a:p>
          <a:p>
            <a:pPr algn="r"/>
            <a:r>
              <a:rPr kumimoji="1" lang="ru-RU" altLang="ja-JP" sz="1400" dirty="0"/>
              <a:t>(эндоцитоз и </a:t>
            </a:r>
            <a:r>
              <a:rPr kumimoji="1" lang="ru-RU" altLang="ja-JP" sz="1400" dirty="0" err="1"/>
              <a:t>аутофагия</a:t>
            </a:r>
            <a:r>
              <a:rPr kumimoji="1" lang="ru-RU" altLang="ja-JP" sz="1400" dirty="0"/>
              <a:t>)</a:t>
            </a:r>
          </a:p>
        </p:txBody>
      </p:sp>
      <p:grpSp>
        <p:nvGrpSpPr>
          <p:cNvPr id="8" name="Группа 1"/>
          <p:cNvGrpSpPr/>
          <p:nvPr/>
        </p:nvGrpSpPr>
        <p:grpSpPr>
          <a:xfrm>
            <a:off x="6721554" y="519964"/>
            <a:ext cx="5386705" cy="4802979"/>
            <a:chOff x="6826964" y="868579"/>
            <a:chExt cx="5386705" cy="4802979"/>
          </a:xfrm>
        </p:grpSpPr>
        <p:sp>
          <p:nvSpPr>
            <p:cNvPr id="24" name="TextBox 23"/>
            <p:cNvSpPr txBox="1"/>
            <p:nvPr/>
          </p:nvSpPr>
          <p:spPr>
            <a:xfrm>
              <a:off x="7994668" y="868579"/>
              <a:ext cx="32415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Calibri" charset="0"/>
                  <a:cs typeface="Calibri" charset="0"/>
                </a:rPr>
                <a:t>Клеточный фенотип</a:t>
              </a:r>
            </a:p>
            <a:p>
              <a:pPr algn="ctr"/>
              <a:r>
                <a:rPr lang="en-US" sz="2000" dirty="0">
                  <a:latin typeface="Calibri" charset="0"/>
                  <a:cs typeface="Calibri" charset="0"/>
                </a:rPr>
                <a:t>(</a:t>
              </a:r>
              <a:r>
                <a:rPr lang="ru-RU" sz="2000" dirty="0">
                  <a:latin typeface="Calibri" charset="0"/>
                  <a:cs typeface="Calibri" charset="0"/>
                </a:rPr>
                <a:t>кожные фибробласты</a:t>
              </a:r>
              <a:r>
                <a:rPr lang="en-US" sz="2000" dirty="0">
                  <a:latin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26964" y="3545965"/>
              <a:ext cx="2774113" cy="368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B050"/>
                  </a:solidFill>
                </a:rPr>
                <a:t>Эндоцитоз не нарушен</a:t>
              </a:r>
              <a:r>
                <a:rPr lang="en-US" altLang="ru-RU" baseline="30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6964" y="1732814"/>
              <a:ext cx="3241675" cy="368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solidFill>
                    <a:srgbClr val="00B050"/>
                  </a:solidFill>
                </a:rPr>
                <a:t>Аутофагия</a:t>
              </a:r>
              <a:r>
                <a:rPr lang="ru-RU" dirty="0">
                  <a:solidFill>
                    <a:srgbClr val="00B050"/>
                  </a:solidFill>
                </a:rPr>
                <a:t> не нарушена</a:t>
              </a:r>
              <a:r>
                <a:rPr lang="en-US" altLang="ru-RU" baseline="30000" dirty="0">
                  <a:solidFill>
                    <a:srgbClr val="00B050"/>
                  </a:solidFill>
                </a:rPr>
                <a:t>2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3745" y="2151312"/>
              <a:ext cx="2067148" cy="100023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1724" y="3939396"/>
              <a:ext cx="2513955" cy="1428738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Прямоугольник 28"/>
            <p:cNvSpPr/>
            <p:nvPr/>
          </p:nvSpPr>
          <p:spPr>
            <a:xfrm>
              <a:off x="8137332" y="2726813"/>
              <a:ext cx="352576" cy="92155"/>
            </a:xfrm>
            <a:prstGeom prst="rect">
              <a:avLst/>
            </a:prstGeom>
            <a:noFill/>
            <a:ln w="12700">
              <a:solidFill>
                <a:srgbClr val="E621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401253" y="4868305"/>
              <a:ext cx="928136" cy="167335"/>
            </a:xfrm>
            <a:prstGeom prst="rect">
              <a:avLst/>
            </a:prstGeom>
            <a:noFill/>
            <a:ln w="12700">
              <a:solidFill>
                <a:srgbClr val="E621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14210" y="3121314"/>
              <a:ext cx="2161540" cy="3067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Нормальный </a:t>
              </a:r>
              <a:r>
                <a:rPr lang="en-US" sz="1400" dirty="0"/>
                <a:t>LC3</a:t>
              </a:r>
              <a:r>
                <a:rPr lang="ru-RU" sz="1400" dirty="0"/>
                <a:t> поток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31734" y="5364853"/>
              <a:ext cx="2244090" cy="3067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Нормальная деградация</a:t>
              </a:r>
            </a:p>
          </p:txBody>
        </p:sp>
        <p:cxnSp>
          <p:nvCxnSpPr>
            <p:cNvPr id="33" name="Прямая со стрелкой 32"/>
            <p:cNvCxnSpPr>
              <a:endCxn id="30" idx="2"/>
            </p:cNvCxnSpPr>
            <p:nvPr/>
          </p:nvCxnSpPr>
          <p:spPr>
            <a:xfrm flipH="1" flipV="1">
              <a:off x="7865321" y="5035640"/>
              <a:ext cx="369103" cy="349138"/>
            </a:xfrm>
            <a:prstGeom prst="straightConnector1">
              <a:avLst/>
            </a:prstGeom>
            <a:ln>
              <a:solidFill>
                <a:srgbClr val="E6212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8220521" y="2824640"/>
              <a:ext cx="0" cy="149716"/>
            </a:xfrm>
            <a:prstGeom prst="straightConnector1">
              <a:avLst/>
            </a:prstGeom>
            <a:ln>
              <a:solidFill>
                <a:srgbClr val="E6212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8409919" y="2824640"/>
              <a:ext cx="0" cy="149716"/>
            </a:xfrm>
            <a:prstGeom prst="straightConnector1">
              <a:avLst/>
            </a:prstGeom>
            <a:ln>
              <a:solidFill>
                <a:srgbClr val="E6212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8220521" y="2978380"/>
              <a:ext cx="189398" cy="0"/>
            </a:xfrm>
            <a:prstGeom prst="line">
              <a:avLst/>
            </a:prstGeom>
            <a:ln>
              <a:solidFill>
                <a:srgbClr val="E6212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7437491" y="2726813"/>
              <a:ext cx="352576" cy="92155"/>
            </a:xfrm>
            <a:prstGeom prst="rect">
              <a:avLst/>
            </a:prstGeom>
            <a:noFill/>
            <a:ln w="12700">
              <a:solidFill>
                <a:srgbClr val="E6212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flipV="1">
              <a:off x="7520680" y="2824640"/>
              <a:ext cx="0" cy="149716"/>
            </a:xfrm>
            <a:prstGeom prst="straightConnector1">
              <a:avLst/>
            </a:prstGeom>
            <a:ln>
              <a:solidFill>
                <a:srgbClr val="E6212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7710078" y="2824640"/>
              <a:ext cx="0" cy="149716"/>
            </a:xfrm>
            <a:prstGeom prst="straightConnector1">
              <a:avLst/>
            </a:prstGeom>
            <a:ln>
              <a:solidFill>
                <a:srgbClr val="E6212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7520680" y="2978380"/>
              <a:ext cx="189398" cy="0"/>
            </a:xfrm>
            <a:prstGeom prst="line">
              <a:avLst/>
            </a:prstGeom>
            <a:ln>
              <a:solidFill>
                <a:srgbClr val="E6212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Группа 40"/>
            <p:cNvGrpSpPr/>
            <p:nvPr/>
          </p:nvGrpSpPr>
          <p:grpSpPr>
            <a:xfrm>
              <a:off x="9906292" y="2348583"/>
              <a:ext cx="2146300" cy="1546232"/>
              <a:chOff x="6488892" y="2041623"/>
              <a:chExt cx="2146300" cy="154623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 rotWithShape="1">
              <a:blip r:embed="rId5"/>
              <a:srcRect t="75462" b="4274"/>
              <a:stretch>
                <a:fillRect/>
              </a:stretch>
            </p:blipFill>
            <p:spPr>
              <a:xfrm>
                <a:off x="6488892" y="3186368"/>
                <a:ext cx="2146300" cy="40148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5"/>
              <a:srcRect b="42223"/>
              <a:stretch>
                <a:fillRect/>
              </a:stretch>
            </p:blipFill>
            <p:spPr>
              <a:xfrm>
                <a:off x="6488892" y="2041623"/>
                <a:ext cx="2146300" cy="114468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9669859" y="1699159"/>
              <a:ext cx="2538730" cy="645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9D3511"/>
                  </a:solidFill>
                </a:rPr>
                <a:t>Протеин </a:t>
              </a:r>
              <a:r>
                <a:rPr lang="en-US" dirty="0">
                  <a:solidFill>
                    <a:srgbClr val="9D3511"/>
                  </a:solidFill>
                </a:rPr>
                <a:t>VPS33A p.R498W </a:t>
              </a:r>
              <a:r>
                <a:rPr lang="ru-RU" dirty="0">
                  <a:solidFill>
                    <a:srgbClr val="9D3511"/>
                  </a:solidFill>
                </a:rPr>
                <a:t>снижен</a:t>
              </a:r>
              <a:r>
                <a:rPr lang="en-US" altLang="ru-RU" baseline="30000" dirty="0">
                  <a:solidFill>
                    <a:srgbClr val="9D3511"/>
                  </a:solidFill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802574" y="4040404"/>
              <a:ext cx="2411095" cy="16300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9D3511"/>
                  </a:solidFill>
                </a:rPr>
                <a:t>Высокие уровни </a:t>
              </a:r>
              <a:r>
                <a:rPr lang="ru-RU" dirty="0" err="1">
                  <a:solidFill>
                    <a:srgbClr val="9D3511"/>
                  </a:solidFill>
                </a:rPr>
                <a:t>сфинголипидов</a:t>
              </a:r>
              <a:r>
                <a:rPr lang="ru-RU" dirty="0">
                  <a:solidFill>
                    <a:srgbClr val="9D3511"/>
                  </a:solidFill>
                </a:rPr>
                <a:t> в фибробластах</a:t>
              </a:r>
              <a:r>
                <a:rPr lang="en-US" altLang="ru-RU" baseline="30000" dirty="0">
                  <a:solidFill>
                    <a:srgbClr val="9D3511"/>
                  </a:solidFill>
                </a:rPr>
                <a:t>3</a:t>
              </a:r>
              <a:r>
                <a:rPr lang="en-US" dirty="0">
                  <a:solidFill>
                    <a:srgbClr val="9D3511"/>
                  </a:solidFill>
                </a:rPr>
                <a:t>:</a:t>
              </a:r>
            </a:p>
            <a:p>
              <a:endParaRPr lang="en-US" dirty="0">
                <a:solidFill>
                  <a:srgbClr val="9D3511"/>
                </a:solidFill>
              </a:endParaRPr>
            </a:p>
            <a:p>
              <a:r>
                <a:rPr lang="en-US" sz="1400" dirty="0">
                  <a:solidFill>
                    <a:srgbClr val="9D3511"/>
                  </a:solidFill>
                </a:rPr>
                <a:t>– </a:t>
              </a:r>
              <a:r>
                <a:rPr lang="en-US" sz="1400" dirty="0" err="1">
                  <a:solidFill>
                    <a:srgbClr val="9D3511"/>
                  </a:solidFill>
                </a:rPr>
                <a:t>Galactosylsphingosine</a:t>
              </a:r>
              <a:endParaRPr lang="en-US" sz="1400" dirty="0">
                <a:solidFill>
                  <a:srgbClr val="9D3511"/>
                </a:solidFill>
              </a:endParaRPr>
            </a:p>
            <a:p>
              <a:r>
                <a:rPr lang="en-US" sz="1400" dirty="0">
                  <a:solidFill>
                    <a:srgbClr val="9D3511"/>
                  </a:solidFill>
                </a:rPr>
                <a:t>– </a:t>
              </a:r>
              <a:r>
                <a:rPr lang="en-US" sz="1400" dirty="0" err="1">
                  <a:solidFill>
                    <a:srgbClr val="9D3511"/>
                  </a:solidFill>
                </a:rPr>
                <a:t>Galactosylceramide</a:t>
              </a:r>
              <a:endParaRPr lang="en-US" sz="1400" dirty="0">
                <a:solidFill>
                  <a:srgbClr val="9D351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729095" y="1349375"/>
            <a:ext cx="2879725" cy="4138930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06610" y="1350645"/>
            <a:ext cx="2346960" cy="4138930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0970" y="1349375"/>
            <a:ext cx="6522720" cy="3311525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бъект 2"/>
          <p:cNvSpPr txBox="1"/>
          <p:nvPr/>
        </p:nvSpPr>
        <p:spPr>
          <a:xfrm>
            <a:off x="3457575" y="1401445"/>
            <a:ext cx="3027045" cy="56197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bg1"/>
                </a:solidFill>
                <a:latin typeface="Calibri" charset="0"/>
                <a:cs typeface="Calibri" charset="0"/>
              </a:rPr>
              <a:t>«Плюс» симптомы</a:t>
            </a:r>
          </a:p>
        </p:txBody>
      </p:sp>
      <p:pic>
        <p:nvPicPr>
          <p:cNvPr id="15" name="Picture 14" descr="Снимок экрана 2025-04-15 в 13.25.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140" y="3321050"/>
            <a:ext cx="1070610" cy="1299845"/>
          </a:xfrm>
          <a:prstGeom prst="rect">
            <a:avLst/>
          </a:prstGeom>
        </p:spPr>
      </p:pic>
      <p:pic>
        <p:nvPicPr>
          <p:cNvPr id="16" name="Picture 15" descr="Снимок экрана 2025-04-15 в 13.28.54"/>
          <p:cNvPicPr>
            <a:picLocks noChangeAspect="1"/>
          </p:cNvPicPr>
          <p:nvPr/>
        </p:nvPicPr>
        <p:blipFill>
          <a:blip r:embed="rId7"/>
          <a:srcRect l="15327" t="12558"/>
          <a:stretch>
            <a:fillRect/>
          </a:stretch>
        </p:blipFill>
        <p:spPr>
          <a:xfrm>
            <a:off x="4689475" y="3371850"/>
            <a:ext cx="1610995" cy="1122045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43510" y="5174615"/>
            <a:ext cx="6522720" cy="1404620"/>
          </a:xfrm>
          <a:prstGeom prst="roundRect">
            <a:avLst>
              <a:gd name="adj" fmla="val 1497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テキスト ボックス 44"/>
          <p:cNvSpPr txBox="1"/>
          <p:nvPr/>
        </p:nvSpPr>
        <p:spPr>
          <a:xfrm>
            <a:off x="6769100" y="5531485"/>
            <a:ext cx="5283835" cy="1000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ru-RU" sz="1400" b="1" dirty="0"/>
              <a:t>Тип наследования: </a:t>
            </a:r>
            <a:r>
              <a:rPr kumimoji="1" lang="ru-RU" sz="1400" dirty="0"/>
              <a:t>аутосомно-рецессивный</a:t>
            </a:r>
          </a:p>
          <a:p>
            <a:pPr algn="l"/>
            <a:r>
              <a:rPr kumimoji="1" lang="ru-RU" sz="1400" b="1" dirty="0"/>
              <a:t>Частота носительства среди якутской популяции: </a:t>
            </a:r>
            <a:r>
              <a:rPr kumimoji="1" lang="ru-RU" sz="1400" dirty="0"/>
              <a:t>1:8</a:t>
            </a:r>
            <a:r>
              <a:rPr kumimoji="1" lang="en-US" altLang="ru-RU" sz="1400" dirty="0"/>
              <a:t>1</a:t>
            </a:r>
            <a:r>
              <a:rPr kumimoji="1" lang="en-US" altLang="ru-RU" sz="1400" baseline="30000" dirty="0"/>
              <a:t>4</a:t>
            </a:r>
            <a:endParaRPr kumimoji="1" lang="ru-RU" sz="1400" dirty="0"/>
          </a:p>
          <a:p>
            <a:pPr algn="l"/>
            <a:r>
              <a:rPr kumimoji="1" lang="ru-RU" sz="1400" b="1" dirty="0"/>
              <a:t>Клеточные модели:</a:t>
            </a:r>
            <a:r>
              <a:rPr kumimoji="1" lang="ru-RU" sz="1400" dirty="0"/>
              <a:t> на основе </a:t>
            </a:r>
            <a:r>
              <a:rPr kumimoji="1" lang="en-US" altLang="ru-RU" sz="1400" dirty="0"/>
              <a:t>HeLa</a:t>
            </a:r>
            <a:r>
              <a:rPr kumimoji="1" lang="en-US" altLang="ru-RU" sz="1400" baseline="30000" dirty="0"/>
              <a:t>5</a:t>
            </a:r>
            <a:endParaRPr kumimoji="1" lang="ru-RU" altLang="en-US" sz="1400" baseline="30000" dirty="0"/>
          </a:p>
          <a:p>
            <a:pPr algn="l"/>
            <a:r>
              <a:rPr kumimoji="1" lang="ru-RU" altLang="en-US" sz="1400" b="1" dirty="0"/>
              <a:t>Животные модели:</a:t>
            </a:r>
            <a:r>
              <a:rPr kumimoji="1" lang="ru-RU" altLang="en-US" sz="1400" dirty="0"/>
              <a:t> отсутствуют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21475" y="5551170"/>
            <a:ext cx="5332095" cy="1027430"/>
          </a:xfrm>
          <a:prstGeom prst="roundRect">
            <a:avLst>
              <a:gd name="adj" fmla="val 1497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/>
        </p:nvSpPr>
        <p:spPr>
          <a:xfrm>
            <a:off x="861060" y="2225530"/>
            <a:ext cx="5057140" cy="3414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2815" indent="0" algn="l">
              <a:buNone/>
            </a:pPr>
            <a:r>
              <a:rPr lang="ru-RU" sz="2400" dirty="0">
                <a:latin typeface="Calibri" charset="0"/>
                <a:cs typeface="Calibri" charset="0"/>
                <a:sym typeface="+mn-ea"/>
              </a:rPr>
              <a:t>Разработка мышиной модели МПСПС</a:t>
            </a:r>
          </a:p>
          <a:p>
            <a:pPr marL="932815" indent="0" algn="l">
              <a:buNone/>
            </a:pPr>
            <a:endParaRPr lang="ru-RU" sz="2400" dirty="0">
              <a:latin typeface="Calibri" charset="0"/>
              <a:cs typeface="Calibri" charset="0"/>
              <a:sym typeface="+mn-ea"/>
            </a:endParaRPr>
          </a:p>
          <a:p>
            <a:pPr marL="908685" indent="-454025" algn="l">
              <a:buAutoNum type="arabicPeriod"/>
            </a:pPr>
            <a:r>
              <a:rPr lang="ru-RU" sz="2400" dirty="0">
                <a:latin typeface="Calibri" charset="0"/>
                <a:cs typeface="Calibri" charset="0"/>
                <a:sym typeface="+mn-ea"/>
              </a:rPr>
              <a:t>Дизайн донорного олиго для </a:t>
            </a:r>
            <a:r>
              <a:rPr lang="en-US" altLang="ru-RU" sz="2400" dirty="0">
                <a:latin typeface="Calibri" charset="0"/>
                <a:cs typeface="Calibri" charset="0"/>
                <a:sym typeface="+mn-ea"/>
              </a:rPr>
              <a:t>HDR;</a:t>
            </a:r>
            <a:endParaRPr lang="ru-RU" sz="2400" dirty="0">
              <a:latin typeface="Calibri" charset="0"/>
              <a:cs typeface="Calibri" charset="0"/>
              <a:sym typeface="+mn-ea"/>
            </a:endParaRPr>
          </a:p>
          <a:p>
            <a:pPr marL="908685" indent="-454025" algn="l">
              <a:buAutoNum type="arabicPeriod"/>
            </a:pPr>
            <a:r>
              <a:rPr lang="ru-RU" sz="2400" dirty="0">
                <a:latin typeface="Calibri" charset="0"/>
                <a:cs typeface="Calibri" charset="0"/>
                <a:sym typeface="+mn-ea"/>
              </a:rPr>
              <a:t>Внедрение </a:t>
            </a:r>
            <a:r>
              <a:rPr lang="en-US" altLang="ru-RU" sz="2400" dirty="0">
                <a:latin typeface="Calibri" charset="0"/>
                <a:cs typeface="Calibri" charset="0"/>
                <a:sym typeface="+mn-ea"/>
              </a:rPr>
              <a:t>CRISPR-Cas9 </a:t>
            </a:r>
            <a:r>
              <a:rPr lang="ru-RU" altLang="en-US" sz="2400" dirty="0">
                <a:latin typeface="Calibri" charset="0"/>
                <a:cs typeface="Calibri" charset="0"/>
                <a:sym typeface="+mn-ea"/>
              </a:rPr>
              <a:t>системы в зиготу</a:t>
            </a:r>
            <a:r>
              <a:rPr lang="en-US" altLang="ru-RU" sz="2400" dirty="0">
                <a:latin typeface="Calibri" charset="0"/>
                <a:cs typeface="Calibri" charset="0"/>
                <a:sym typeface="+mn-ea"/>
              </a:rPr>
              <a:t>;</a:t>
            </a:r>
            <a:endParaRPr lang="ru-RU" altLang="en-US" sz="2400" dirty="0">
              <a:latin typeface="Calibri" charset="0"/>
              <a:cs typeface="Calibri" charset="0"/>
              <a:sym typeface="+mn-ea"/>
            </a:endParaRPr>
          </a:p>
          <a:p>
            <a:pPr marL="908685" indent="-454025" algn="l">
              <a:buAutoNum type="arabicPeriod"/>
            </a:pPr>
            <a:r>
              <a:rPr lang="ru-RU" sz="2400" dirty="0">
                <a:latin typeface="Calibri" charset="0"/>
                <a:cs typeface="Calibri" charset="0"/>
                <a:sym typeface="+mn-ea"/>
              </a:rPr>
              <a:t>Валидация результатов при помощи Сэнгер секвенирования и ПЦР-ПДРФ</a:t>
            </a:r>
            <a:r>
              <a:rPr lang="en-US" altLang="ru-RU" sz="2400" dirty="0">
                <a:latin typeface="Calibri" charset="0"/>
                <a:cs typeface="Calibri" charset="0"/>
                <a:sym typeface="+mn-ea"/>
              </a:rPr>
              <a:t>.</a:t>
            </a:r>
            <a:r>
              <a:rPr lang="ru-RU" sz="2400" dirty="0">
                <a:latin typeface="Calibri" charset="0"/>
                <a:cs typeface="Calibri" charset="0"/>
                <a:sym typeface="+mn-ea"/>
              </a:rPr>
              <a:t> </a:t>
            </a:r>
            <a:r>
              <a:rPr lang="en-US" sz="2400" dirty="0">
                <a:latin typeface="Calibri" charset="0"/>
                <a:cs typeface="Calibri" charset="0"/>
                <a:sym typeface="+mn-ea"/>
              </a:rPr>
              <a:t> </a:t>
            </a:r>
            <a:endParaRPr lang="en-US" altLang="en-US" sz="2400" dirty="0">
              <a:latin typeface="Calibri" charset="0"/>
              <a:cs typeface="Calibri" charset="0"/>
              <a:sym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155" y="649075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Штамм мыши: </a:t>
            </a:r>
            <a:r>
              <a:rPr lang="en-US" dirty="0"/>
              <a:t>C57BL/6J</a:t>
            </a:r>
            <a:endParaRPr lang="ru-RU" dirty="0"/>
          </a:p>
        </p:txBody>
      </p:sp>
      <p:pic>
        <p:nvPicPr>
          <p:cNvPr id="5" name="Picture 4" descr="Снимок экрана 2025-04-15 в 13.53.13"/>
          <p:cNvPicPr>
            <a:picLocks noChangeAspect="1"/>
          </p:cNvPicPr>
          <p:nvPr/>
        </p:nvPicPr>
        <p:blipFill>
          <a:blip r:embed="rId2"/>
          <a:srcRect l="53183"/>
          <a:stretch>
            <a:fillRect/>
          </a:stretch>
        </p:blipFill>
        <p:spPr>
          <a:xfrm>
            <a:off x="9189085" y="1339215"/>
            <a:ext cx="2699385" cy="787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596245" y="883285"/>
            <a:ext cx="0" cy="455930"/>
          </a:xfrm>
          <a:prstGeom prst="straightConnector1">
            <a:avLst/>
          </a:prstGeom>
          <a:ln w="76200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6096000" y="1339215"/>
            <a:ext cx="42119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/>
              <a:t>H. sapiens, NP_075067.2</a:t>
            </a:r>
          </a:p>
          <a:p>
            <a:endParaRPr lang="en-US" altLang="en-US" sz="1400"/>
          </a:p>
          <a:p>
            <a:r>
              <a:rPr lang="en-US" altLang="en-US" sz="1400"/>
              <a:t>M. musculus, NP_084205.3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248265" y="207645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R500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248265" y="514985"/>
            <a:ext cx="738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R498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667115" y="1339215"/>
            <a:ext cx="59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491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667115" y="1708150"/>
            <a:ext cx="59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493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80116" y="4274962"/>
            <a:ext cx="15862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Электропорация</a:t>
            </a: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 rotWithShape="1">
          <a:blip r:embed="rId3"/>
          <a:srcRect l="12688" t="37243" r="74046" b="40188"/>
          <a:stretch>
            <a:fillRect/>
          </a:stretch>
        </p:blipFill>
        <p:spPr>
          <a:xfrm>
            <a:off x="6215380" y="2858135"/>
            <a:ext cx="1189355" cy="1416685"/>
          </a:xfrm>
          <a:prstGeom prst="rect">
            <a:avLst/>
          </a:prstGeom>
        </p:spPr>
      </p:pic>
      <p:pic>
        <p:nvPicPr>
          <p:cNvPr id="15" name="Рисунок 7"/>
          <p:cNvPicPr>
            <a:picLocks noChangeAspect="1"/>
          </p:cNvPicPr>
          <p:nvPr/>
        </p:nvPicPr>
        <p:blipFill rotWithShape="1">
          <a:blip r:embed="rId3"/>
          <a:srcRect l="16193" t="6822" r="55387" b="69995"/>
          <a:stretch>
            <a:fillRect/>
          </a:stretch>
        </p:blipFill>
        <p:spPr>
          <a:xfrm>
            <a:off x="7292496" y="2862630"/>
            <a:ext cx="2720735" cy="1553532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9803765" y="2900680"/>
            <a:ext cx="2239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"/>
            </a:pPr>
            <a:r>
              <a:rPr lang="en-US" sz="1600" dirty="0"/>
              <a:t>crRNA, </a:t>
            </a:r>
            <a:r>
              <a:rPr lang="en-US" sz="1600" dirty="0" err="1"/>
              <a:t>tracrRNA</a:t>
            </a:r>
            <a:endParaRPr lang="en-US" sz="1600" dirty="0"/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sz="1600" dirty="0"/>
              <a:t>Cas9</a:t>
            </a:r>
          </a:p>
          <a:p>
            <a:pPr marL="285750" indent="-285750">
              <a:buFont typeface="Wingdings" panose="05000000000000000000" charset="0"/>
              <a:buChar char=""/>
            </a:pPr>
            <a:r>
              <a:rPr lang="en-US" sz="1600" dirty="0"/>
              <a:t>HDR </a:t>
            </a:r>
            <a:r>
              <a:rPr lang="ru-RU" sz="1600" dirty="0"/>
              <a:t>донор олиго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-7620"/>
            <a:ext cx="5056505" cy="522605"/>
          </a:xfrm>
        </p:spPr>
        <p:txBody>
          <a:bodyPr anchor="t" anchorCtr="0"/>
          <a:lstStyle/>
          <a:p>
            <a:r>
              <a:rPr lang="ru-RU" altLang="en-US" sz="2800" b="1" dirty="0"/>
              <a:t>Актуальность:</a:t>
            </a:r>
          </a:p>
        </p:txBody>
      </p:sp>
      <p:sp>
        <p:nvSpPr>
          <p:cNvPr id="19" name="Title 17"/>
          <p:cNvSpPr>
            <a:spLocks noGrp="1"/>
          </p:cNvSpPr>
          <p:nvPr/>
        </p:nvSpPr>
        <p:spPr>
          <a:xfrm>
            <a:off x="6096000" y="-7620"/>
            <a:ext cx="5056505" cy="5226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800" b="1"/>
              <a:t>Материалы и методы:</a:t>
            </a:r>
          </a:p>
        </p:txBody>
      </p:sp>
      <p:sp>
        <p:nvSpPr>
          <p:cNvPr id="20" name="Rounded Rectangle 19"/>
          <p:cNvSpPr/>
          <p:nvPr/>
        </p:nvSpPr>
        <p:spPr>
          <a:xfrm rot="16200000">
            <a:off x="8061960" y="-1445260"/>
            <a:ext cx="2020570" cy="5941695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8061960" y="675005"/>
            <a:ext cx="2020570" cy="5941695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8061960" y="2795270"/>
            <a:ext cx="2020570" cy="5941695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15" descr="Изображение выглядит как текст, снимок экрана, дизайн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l="69888" t="69228" r="14286" b="14966"/>
          <a:stretch>
            <a:fillRect/>
          </a:stretch>
        </p:blipFill>
        <p:spPr>
          <a:xfrm>
            <a:off x="9364345" y="4847590"/>
            <a:ext cx="2524125" cy="1764665"/>
          </a:xfrm>
          <a:prstGeom prst="rect">
            <a:avLst/>
          </a:prstGeom>
        </p:spPr>
      </p:pic>
      <p:pic>
        <p:nvPicPr>
          <p:cNvPr id="24" name="Picture 23" descr="Untitled (20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625" y="4848860"/>
            <a:ext cx="2396490" cy="1677670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7843520" y="6320155"/>
            <a:ext cx="1486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Calibri" charset="0"/>
                <a:ea typeface="Calibri" charset="0"/>
              </a:rPr>
              <a:t>② </a:t>
            </a:r>
            <a:r>
              <a:rPr lang="ru-RU" altLang="en-US" sz="1400"/>
              <a:t>ПЦР-ПДРФ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9589770" y="6316345"/>
            <a:ext cx="24536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Calibri" charset="0"/>
                <a:ea typeface="Calibri" charset="0"/>
              </a:rPr>
              <a:t>③ </a:t>
            </a:r>
            <a:r>
              <a:rPr lang="ru-RU" altLang="en-US" sz="1400"/>
              <a:t>Сэнгер секвенирование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6214745" y="5648960"/>
            <a:ext cx="1675130" cy="737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en-US" sz="1400">
                <a:latin typeface="Calibri" charset="0"/>
                <a:ea typeface="Calibri" charset="0"/>
              </a:rPr>
              <a:t>① </a:t>
            </a:r>
            <a:r>
              <a:rPr lang="ru-RU" altLang="en-US" sz="1400"/>
              <a:t>Выделение ДНК </a:t>
            </a:r>
            <a:r>
              <a:rPr lang="en-US" altLang="ru-RU" sz="1400"/>
              <a:t>Hot SHOT </a:t>
            </a:r>
            <a:r>
              <a:rPr lang="ru-RU" altLang="en-US" sz="1400"/>
              <a:t>методом</a:t>
            </a:r>
          </a:p>
        </p:txBody>
      </p:sp>
      <p:cxnSp>
        <p:nvCxnSpPr>
          <p:cNvPr id="28" name="Elbow Connector 27"/>
          <p:cNvCxnSpPr/>
          <p:nvPr/>
        </p:nvCxnSpPr>
        <p:spPr>
          <a:xfrm rot="16200000" flipH="1">
            <a:off x="8787765" y="3283585"/>
            <a:ext cx="211455" cy="3446780"/>
          </a:xfrm>
          <a:prstGeom prst="bentConnector4">
            <a:avLst>
              <a:gd name="adj1" fmla="val -30780"/>
              <a:gd name="adj2" fmla="val 999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6871970" y="4847590"/>
            <a:ext cx="5969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/>
              <a:t>ДНК</a:t>
            </a:r>
          </a:p>
        </p:txBody>
      </p:sp>
      <p:sp>
        <p:nvSpPr>
          <p:cNvPr id="31" name="Rounded Rectangle 30"/>
          <p:cNvSpPr/>
          <p:nvPr/>
        </p:nvSpPr>
        <p:spPr>
          <a:xfrm rot="16200000">
            <a:off x="2379576" y="-1730607"/>
            <a:ext cx="1293033" cy="5784215"/>
          </a:xfrm>
          <a:prstGeom prst="roundRect">
            <a:avLst>
              <a:gd name="adj" fmla="val 8469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1"/>
          <p:cNvSpPr txBox="1"/>
          <p:nvPr/>
        </p:nvSpPr>
        <p:spPr>
          <a:xfrm>
            <a:off x="133985" y="504190"/>
            <a:ext cx="5784215" cy="2014855"/>
          </a:xfrm>
          <a:prstGeom prst="rect">
            <a:avLst/>
          </a:prstGeom>
          <a:ln w="19050" cap="rnd" cmpd="sng">
            <a:noFill/>
            <a:prstDash val="solid"/>
            <a:round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"/>
            </a:pPr>
            <a:r>
              <a:rPr lang="ru-RU" altLang="en-US" sz="2500">
                <a:ln>
                  <a:noFill/>
                </a:ln>
              </a:rPr>
              <a:t>Патофизиология МПСПС неизвестна</a:t>
            </a:r>
          </a:p>
          <a:p>
            <a:pPr marL="285750" indent="-285750">
              <a:buFont typeface="Wingdings" panose="05000000000000000000" charset="0"/>
              <a:buChar char=""/>
            </a:pPr>
            <a:r>
              <a:rPr lang="ru-RU" altLang="en-US" sz="2500">
                <a:ln>
                  <a:noFill/>
                </a:ln>
              </a:rPr>
              <a:t>Нет специфического лечения МПСПС</a:t>
            </a:r>
          </a:p>
          <a:p>
            <a:pPr marL="285750" indent="-285750">
              <a:buFont typeface="Wingdings" panose="05000000000000000000" charset="0"/>
              <a:buChar char=""/>
            </a:pPr>
            <a:r>
              <a:rPr lang="ru-RU" altLang="en-US" sz="2500">
                <a:ln>
                  <a:noFill/>
                </a:ln>
              </a:rPr>
              <a:t>Нет животной модели заболевания</a:t>
            </a:r>
          </a:p>
        </p:txBody>
      </p:sp>
      <p:sp>
        <p:nvSpPr>
          <p:cNvPr id="35" name="Title 17"/>
          <p:cNvSpPr>
            <a:spLocks noGrp="1"/>
          </p:cNvSpPr>
          <p:nvPr/>
        </p:nvSpPr>
        <p:spPr>
          <a:xfrm>
            <a:off x="0" y="1964228"/>
            <a:ext cx="5056505" cy="5226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800" dirty="0">
                <a:latin typeface="+mn-lt"/>
              </a:rPr>
              <a:t>Цель:</a:t>
            </a:r>
          </a:p>
        </p:txBody>
      </p:sp>
      <p:sp>
        <p:nvSpPr>
          <p:cNvPr id="36" name="Title 17"/>
          <p:cNvSpPr>
            <a:spLocks noGrp="1"/>
          </p:cNvSpPr>
          <p:nvPr/>
        </p:nvSpPr>
        <p:spPr>
          <a:xfrm>
            <a:off x="0" y="3054349"/>
            <a:ext cx="5056505" cy="5226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800" dirty="0">
                <a:latin typeface="+mn-lt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47" t="18591" r="35968" b="76196"/>
          <a:stretch>
            <a:fillRect/>
          </a:stretch>
        </p:blipFill>
        <p:spPr>
          <a:xfrm>
            <a:off x="942278" y="3209117"/>
            <a:ext cx="9906000" cy="511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247" t="36549" r="35968" b="58238"/>
          <a:stretch>
            <a:fillRect/>
          </a:stretch>
        </p:blipFill>
        <p:spPr>
          <a:xfrm>
            <a:off x="942278" y="4448638"/>
            <a:ext cx="9906000" cy="511521"/>
          </a:xfrm>
          <a:prstGeom prst="rect">
            <a:avLst/>
          </a:prstGeom>
        </p:spPr>
      </p:pic>
      <p:sp>
        <p:nvSpPr>
          <p:cNvPr id="7" name="Закрывающая фигурная скобка 6"/>
          <p:cNvSpPr/>
          <p:nvPr/>
        </p:nvSpPr>
        <p:spPr>
          <a:xfrm rot="16200000">
            <a:off x="7135574" y="3103329"/>
            <a:ext cx="137330" cy="2099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крывающая фигурная скобка 7"/>
          <p:cNvSpPr/>
          <p:nvPr/>
        </p:nvSpPr>
        <p:spPr>
          <a:xfrm rot="5400000">
            <a:off x="4499053" y="3596236"/>
            <a:ext cx="137330" cy="207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крывающая фигурная скобка 8"/>
          <p:cNvSpPr/>
          <p:nvPr/>
        </p:nvSpPr>
        <p:spPr>
          <a:xfrm rot="5400000">
            <a:off x="5348722" y="2954411"/>
            <a:ext cx="137330" cy="14914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крывающая фигурная скобка 9"/>
          <p:cNvSpPr/>
          <p:nvPr/>
        </p:nvSpPr>
        <p:spPr>
          <a:xfrm rot="16200000">
            <a:off x="2884141" y="1722709"/>
            <a:ext cx="137329" cy="2971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Закрывающая фигурная скобка 10"/>
          <p:cNvSpPr/>
          <p:nvPr/>
        </p:nvSpPr>
        <p:spPr>
          <a:xfrm rot="16200000">
            <a:off x="8808330" y="1640520"/>
            <a:ext cx="137330" cy="31355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крывающая фигурная скобка 11"/>
          <p:cNvSpPr/>
          <p:nvPr/>
        </p:nvSpPr>
        <p:spPr>
          <a:xfrm rot="16200000">
            <a:off x="7135575" y="4343662"/>
            <a:ext cx="137330" cy="2099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крывающая фигурная скобка 12"/>
          <p:cNvSpPr/>
          <p:nvPr/>
        </p:nvSpPr>
        <p:spPr>
          <a:xfrm rot="5400000">
            <a:off x="4499054" y="4836569"/>
            <a:ext cx="137330" cy="207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крывающая фигурная скобка 13"/>
          <p:cNvSpPr/>
          <p:nvPr/>
        </p:nvSpPr>
        <p:spPr>
          <a:xfrm rot="5400000">
            <a:off x="5348723" y="4194744"/>
            <a:ext cx="137330" cy="14914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крывающая фигурная скобка 14"/>
          <p:cNvSpPr/>
          <p:nvPr/>
        </p:nvSpPr>
        <p:spPr>
          <a:xfrm rot="16200000">
            <a:off x="2884142" y="2963042"/>
            <a:ext cx="137329" cy="2971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Закрывающая фигурная скобка 15"/>
          <p:cNvSpPr/>
          <p:nvPr/>
        </p:nvSpPr>
        <p:spPr>
          <a:xfrm rot="16200000">
            <a:off x="8808331" y="2880853"/>
            <a:ext cx="137330" cy="31355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35837" y="4094740"/>
            <a:ext cx="2639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1400" dirty="0">
                <a:cs typeface="Times New Roman" panose="02020603050405020304" pitchFamily="18" charset="0"/>
                <a:sym typeface="+mn-ea"/>
              </a:rPr>
              <a:t>Левое гомологическое плечо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5837" y="2855390"/>
            <a:ext cx="26390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1400" dirty="0">
                <a:cs typeface="Times New Roman" panose="02020603050405020304" pitchFamily="18" charset="0"/>
              </a:rPr>
              <a:t>Левое гомологическое плечо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1285" y="4094740"/>
            <a:ext cx="27457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1400" dirty="0">
                <a:cs typeface="Times New Roman" panose="02020603050405020304" pitchFamily="18" charset="0"/>
                <a:sym typeface="+mn-ea"/>
              </a:rPr>
              <a:t>Правое гомологическое плечо</a:t>
            </a:r>
            <a:endParaRPr lang="ru-RU" altLang="en-US" sz="1400" dirty="0">
              <a:cs typeface="Times New Roman" panose="02020603050405020304" pitchFamily="18" charset="0"/>
            </a:endParaRPr>
          </a:p>
          <a:p>
            <a:endParaRPr lang="ru-RU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1285" y="2855390"/>
            <a:ext cx="27457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1400" dirty="0">
                <a:cs typeface="Times New Roman" panose="02020603050405020304" pitchFamily="18" charset="0"/>
              </a:rPr>
              <a:t>Правое гомологическое плечо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5197" y="3732944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3901" y="4992541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*PAM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1153" y="4094740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p.R500W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5699" y="498731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gRNA</a:t>
            </a:r>
          </a:p>
          <a:p>
            <a:pPr algn="ctr"/>
            <a:r>
              <a:rPr lang="en-US" sz="1000" dirty="0"/>
              <a:t>(crRNA)</a:t>
            </a:r>
          </a:p>
        </p:txBody>
      </p:sp>
      <p:sp>
        <p:nvSpPr>
          <p:cNvPr id="25" name="Закрывающая фигурная скобка 24"/>
          <p:cNvSpPr/>
          <p:nvPr/>
        </p:nvSpPr>
        <p:spPr>
          <a:xfrm rot="16200000">
            <a:off x="4589964" y="4232743"/>
            <a:ext cx="131427" cy="427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60685" y="409474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/>
              <a:t>BsiWI</a:t>
            </a:r>
            <a:endParaRPr lang="en-US" sz="10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23880" y="3748153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gRNA</a:t>
            </a:r>
          </a:p>
          <a:p>
            <a:pPr algn="ctr"/>
            <a:r>
              <a:rPr lang="en-US" sz="1000" dirty="0"/>
              <a:t>(crRNA)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567717" y="2971676"/>
            <a:ext cx="0" cy="18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87537" y="2971676"/>
            <a:ext cx="0" cy="18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117400" y="2971676"/>
            <a:ext cx="0" cy="18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269800" y="2971676"/>
            <a:ext cx="0" cy="18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45785" y="27664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1640" y="27664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97843" y="27664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56814" y="27664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8883" y="2244425"/>
            <a:ext cx="2336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1400" b="1" dirty="0"/>
              <a:t>штамм </a:t>
            </a:r>
            <a:r>
              <a:rPr lang="en-US" sz="1400" b="1" dirty="0">
                <a:sym typeface="+mn-ea"/>
              </a:rPr>
              <a:t>C57BL/6J </a:t>
            </a:r>
            <a:r>
              <a:rPr lang="en-US" sz="1400" b="1" dirty="0"/>
              <a:t> </a:t>
            </a:r>
          </a:p>
          <a:p>
            <a:pPr algn="l"/>
            <a:r>
              <a:rPr lang="en-US" sz="1400" dirty="0"/>
              <a:t>M. musculus NC_000071.6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84805" y="567690"/>
            <a:ext cx="8976360" cy="1674066"/>
          </a:xfrm>
          <a:prstGeom prst="roundRect">
            <a:avLst>
              <a:gd name="adj" fmla="val 1077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altLang="en-US" sz="1600" b="1" dirty="0"/>
              <a:t>Замена нуклеотидов	Цель</a:t>
            </a:r>
            <a:endParaRPr lang="en-US" sz="1600" b="1" dirty="0"/>
          </a:p>
          <a:p>
            <a:pPr algn="l"/>
            <a:r>
              <a:rPr lang="en-US" sz="1600" baseline="30000" dirty="0"/>
              <a:t>1</a:t>
            </a:r>
            <a:r>
              <a:rPr lang="en-US" sz="1600" dirty="0"/>
              <a:t>C&gt;G (PAM)</a:t>
            </a:r>
            <a:r>
              <a:rPr lang="ru-RU" altLang="en-US" sz="1600" dirty="0"/>
              <a:t> 		предотвращает повторное	расщепления </a:t>
            </a:r>
            <a:r>
              <a:rPr lang="en-US" altLang="ru-RU" sz="1600" dirty="0"/>
              <a:t>Cas9</a:t>
            </a:r>
            <a:endParaRPr lang="en-US" sz="1600" dirty="0"/>
          </a:p>
          <a:p>
            <a:pPr algn="l"/>
            <a:r>
              <a:rPr lang="en-US" sz="1600" baseline="30000" dirty="0"/>
              <a:t>1</a:t>
            </a:r>
            <a:r>
              <a:rPr lang="en-US" sz="1600" dirty="0"/>
              <a:t>C&gt;G, </a:t>
            </a:r>
            <a:r>
              <a:rPr lang="en-US" sz="1600" baseline="30000" dirty="0"/>
              <a:t>2</a:t>
            </a:r>
            <a:r>
              <a:rPr lang="en-US" sz="1600" dirty="0"/>
              <a:t>T&gt;C (</a:t>
            </a:r>
            <a:r>
              <a:rPr lang="en-US" sz="1600" i="1" dirty="0" err="1"/>
              <a:t>BsiWI</a:t>
            </a:r>
            <a:r>
              <a:rPr lang="en-US" sz="1600" dirty="0"/>
              <a:t>) </a:t>
            </a:r>
            <a:r>
              <a:rPr lang="ru-RU" altLang="en-US" sz="1600" dirty="0"/>
              <a:t>		создает сайт для ПЦР-ПДРФ</a:t>
            </a:r>
            <a:endParaRPr lang="en-US" sz="1600" dirty="0"/>
          </a:p>
          <a:p>
            <a:pPr algn="l"/>
            <a:r>
              <a:rPr lang="en-US" sz="1600" baseline="30000" dirty="0"/>
              <a:t>3</a:t>
            </a:r>
            <a:r>
              <a:rPr lang="en-US" sz="1600" dirty="0"/>
              <a:t>C&gt;T, </a:t>
            </a:r>
            <a:r>
              <a:rPr lang="en-US" sz="1600" baseline="30000" dirty="0"/>
              <a:t>4</a:t>
            </a:r>
            <a:r>
              <a:rPr lang="en-US" sz="1600" dirty="0"/>
              <a:t>A&gt;G (p.R500W)</a:t>
            </a:r>
            <a:r>
              <a:rPr lang="ru-RU" altLang="en-US" sz="1600" dirty="0"/>
              <a:t>	</a:t>
            </a:r>
            <a:r>
              <a:rPr lang="ru-RU" altLang="en-US" sz="1600" dirty="0" smtClean="0"/>
              <a:t>	меняет </a:t>
            </a:r>
            <a:r>
              <a:rPr lang="ru-RU" altLang="en-US" sz="1600" dirty="0">
                <a:solidFill>
                  <a:srgbClr val="00B050"/>
                </a:solidFill>
              </a:rPr>
              <a:t>Аргинин</a:t>
            </a:r>
            <a:r>
              <a:rPr lang="ru-RU" altLang="en-US" sz="1600" dirty="0"/>
              <a:t> на </a:t>
            </a:r>
            <a:r>
              <a:rPr lang="ru-RU" altLang="en-US" sz="1600" dirty="0">
                <a:solidFill>
                  <a:srgbClr val="FF0000"/>
                </a:solidFill>
              </a:rPr>
              <a:t>Триптофан</a:t>
            </a:r>
            <a:r>
              <a:rPr lang="ru-RU" altLang="en-US" sz="1600" dirty="0"/>
              <a:t> в позиции 500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* </a:t>
            </a:r>
            <a:r>
              <a:rPr lang="ru-RU" altLang="en-US" sz="1600" dirty="0"/>
              <a:t>модифицированный</a:t>
            </a:r>
            <a:r>
              <a:rPr lang="en-US" sz="1600" dirty="0"/>
              <a:t> PAM </a:t>
            </a:r>
            <a:r>
              <a:rPr lang="ru-RU" altLang="en-US" sz="1600" dirty="0"/>
              <a:t>для предотвращения повторного</a:t>
            </a:r>
            <a:r>
              <a:rPr lang="en-US" sz="1600" dirty="0"/>
              <a:t> </a:t>
            </a:r>
            <a:r>
              <a:rPr lang="ru-RU" altLang="en-US" sz="1600" dirty="0"/>
              <a:t>расщепления </a:t>
            </a:r>
            <a:r>
              <a:rPr lang="en-US" sz="1600" dirty="0"/>
              <a:t>CRISPR-Cas9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65017" y="5705846"/>
            <a:ext cx="2971185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67213" y="6108713"/>
            <a:ext cx="89775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309213" y="5705846"/>
            <a:ext cx="31355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36202" y="5705846"/>
            <a:ext cx="1726932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63134" y="5705266"/>
            <a:ext cx="1146079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14889" y="5678629"/>
            <a:ext cx="50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 </a:t>
            </a:r>
            <a:r>
              <a:rPr lang="en-US" sz="1200" dirty="0" err="1"/>
              <a:t>nt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623464" y="5678630"/>
            <a:ext cx="50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42 </a:t>
            </a:r>
            <a:r>
              <a:rPr lang="en-US" sz="1200" dirty="0" err="1"/>
              <a:t>nt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046137" y="5678629"/>
            <a:ext cx="50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23 </a:t>
            </a:r>
            <a:r>
              <a:rPr lang="en-US" sz="1200" dirty="0" err="1"/>
              <a:t>nt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482642" y="5678629"/>
            <a:ext cx="50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 </a:t>
            </a:r>
            <a:r>
              <a:rPr lang="en-US" sz="1200" dirty="0" err="1"/>
              <a:t>nt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722719" y="6080556"/>
            <a:ext cx="585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120 </a:t>
            </a:r>
            <a:r>
              <a:rPr lang="en-US" sz="1200" dirty="0" err="1"/>
              <a:t>nt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179070" y="3240603"/>
            <a:ext cx="10655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1400" b="1" dirty="0"/>
              <a:t>дикий тип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14300" y="4443095"/>
            <a:ext cx="141033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en-US" sz="1400" b="1" dirty="0"/>
              <a:t>ожидаемые результаты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"/>
            <a:ext cx="5056505" cy="522605"/>
          </a:xfrm>
        </p:spPr>
        <p:txBody>
          <a:bodyPr anchor="t" anchorCtr="0"/>
          <a:lstStyle/>
          <a:p>
            <a:pPr algn="l"/>
            <a:r>
              <a:rPr lang="ru-RU" altLang="en-US" sz="2800" b="1"/>
              <a:t>Результат №1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171450" y="567690"/>
            <a:ext cx="2713355" cy="1677670"/>
          </a:xfrm>
          <a:prstGeom prst="roundRect">
            <a:avLst>
              <a:gd name="adj" fmla="val 1196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altLang="en-US" sz="2400" b="1"/>
              <a:t>Дизайн донорного олиго для </a:t>
            </a:r>
            <a:r>
              <a:rPr lang="en-US" altLang="ru-RU" sz="2400" b="1"/>
              <a:t>HDR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9814560" y="2321560"/>
            <a:ext cx="2046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/>
              <a:t>Vps33a </a:t>
            </a:r>
            <a:r>
              <a:rPr lang="ru-RU" altLang="en-US" b="1"/>
              <a:t>ген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4785995" y="965835"/>
            <a:ext cx="2108835" cy="232854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086985" y="1524635"/>
            <a:ext cx="939800" cy="176974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351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7620"/>
            <a:ext cx="5056505" cy="522605"/>
          </a:xfrm>
        </p:spPr>
        <p:txBody>
          <a:bodyPr anchor="t" anchorCtr="0"/>
          <a:lstStyle/>
          <a:p>
            <a:pPr algn="l"/>
            <a:r>
              <a:rPr lang="ru-RU" altLang="en-US" sz="2800" b="1"/>
              <a:t>Результаты №2, №3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"/>
          <a:srcRect t="19353" r="38036"/>
          <a:stretch>
            <a:fillRect/>
          </a:stretch>
        </p:blipFill>
        <p:spPr>
          <a:xfrm>
            <a:off x="0" y="4321175"/>
            <a:ext cx="2979420" cy="2328545"/>
          </a:xfrm>
          <a:prstGeom prst="rect">
            <a:avLst/>
          </a:prstGeom>
        </p:spPr>
      </p:pic>
      <p:sp>
        <p:nvSpPr>
          <p:cNvPr id="98" name="Стрелка вниз 97"/>
          <p:cNvSpPr/>
          <p:nvPr/>
        </p:nvSpPr>
        <p:spPr>
          <a:xfrm rot="5400000">
            <a:off x="3022357" y="5424485"/>
            <a:ext cx="159450" cy="2453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Стрелка вниз 98"/>
          <p:cNvSpPr/>
          <p:nvPr/>
        </p:nvSpPr>
        <p:spPr>
          <a:xfrm rot="5400000">
            <a:off x="3022357" y="5609336"/>
            <a:ext cx="159450" cy="2453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Стрелка вниз 99"/>
          <p:cNvSpPr/>
          <p:nvPr/>
        </p:nvSpPr>
        <p:spPr>
          <a:xfrm rot="5400000">
            <a:off x="3022357" y="5195978"/>
            <a:ext cx="159450" cy="2453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224746" y="5369792"/>
            <a:ext cx="8756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1400" dirty="0"/>
              <a:t> 319 п.н.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24746" y="5571209"/>
            <a:ext cx="8756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1400" dirty="0"/>
              <a:t> 205 п.н.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224746" y="5143011"/>
            <a:ext cx="8756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1400" dirty="0"/>
              <a:t> 524 п.н.</a:t>
            </a:r>
          </a:p>
        </p:txBody>
      </p:sp>
      <p:sp>
        <p:nvSpPr>
          <p:cNvPr id="53" name="TextBox 102"/>
          <p:cNvSpPr txBox="1"/>
          <p:nvPr/>
        </p:nvSpPr>
        <p:spPr>
          <a:xfrm>
            <a:off x="1275931" y="3846976"/>
            <a:ext cx="756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1400" dirty="0"/>
              <a:t>Дикий </a:t>
            </a:r>
          </a:p>
          <a:p>
            <a:pPr algn="ctr"/>
            <a:r>
              <a:rPr lang="ru-RU" altLang="en-US" sz="1400" dirty="0"/>
              <a:t>тип</a:t>
            </a:r>
          </a:p>
        </p:txBody>
      </p:sp>
      <p:sp>
        <p:nvSpPr>
          <p:cNvPr id="54" name="TextBox 102"/>
          <p:cNvSpPr txBox="1"/>
          <p:nvPr/>
        </p:nvSpPr>
        <p:spPr>
          <a:xfrm>
            <a:off x="2064601" y="3846976"/>
            <a:ext cx="11315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ru-RU" sz="1400" dirty="0"/>
              <a:t>p.R500W</a:t>
            </a:r>
          </a:p>
          <a:p>
            <a:pPr algn="ctr"/>
            <a:r>
              <a:rPr lang="ru-RU" altLang="en-US" sz="1400" dirty="0"/>
              <a:t>гомозигота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278255" y="4341495"/>
            <a:ext cx="7562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23135" y="4341495"/>
            <a:ext cx="7562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5" name="Text Box 104"/>
          <p:cNvSpPr txBox="1"/>
          <p:nvPr/>
        </p:nvSpPr>
        <p:spPr>
          <a:xfrm>
            <a:off x="4681855" y="478790"/>
            <a:ext cx="2400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/>
              <a:t>Получена одна успешно отредактированная мышь</a:t>
            </a:r>
          </a:p>
        </p:txBody>
      </p:sp>
      <p:sp>
        <p:nvSpPr>
          <p:cNvPr id="106" name="Text Box 105"/>
          <p:cNvSpPr txBox="1"/>
          <p:nvPr/>
        </p:nvSpPr>
        <p:spPr>
          <a:xfrm>
            <a:off x="246380" y="530225"/>
            <a:ext cx="4267200" cy="2764155"/>
          </a:xfrm>
          <a:prstGeom prst="round2DiagRect">
            <a:avLst>
              <a:gd name="adj1" fmla="val 9740"/>
              <a:gd name="adj2" fmla="val 0"/>
            </a:avLst>
          </a:prstGeom>
          <a:noFill/>
          <a:ln>
            <a:noFill/>
          </a:ln>
        </p:spPr>
        <p:txBody>
          <a:bodyPr wrap="square" rtlCol="0" anchor="b" anchorCtr="0">
            <a:noAutofit/>
          </a:bodyPr>
          <a:lstStyle/>
          <a:p>
            <a:r>
              <a:rPr lang="ru-RU" altLang="en-US" sz="1400" b="1" u="sng"/>
              <a:t>Трансплантация 1:</a:t>
            </a:r>
          </a:p>
          <a:p>
            <a:r>
              <a:rPr lang="ru-RU" altLang="en-US" sz="1400"/>
              <a:t>Отредактированных:		4/50 (8%)</a:t>
            </a:r>
          </a:p>
          <a:p>
            <a:pPr indent="457200"/>
            <a:r>
              <a:rPr lang="ru-RU" altLang="en-US" sz="1400"/>
              <a:t>успешно:		</a:t>
            </a:r>
            <a:r>
              <a:rPr lang="ru-RU" altLang="en-US" sz="1400">
                <a:solidFill>
                  <a:srgbClr val="FF0000"/>
                </a:solidFill>
              </a:rPr>
              <a:t>1/50 (2%)</a:t>
            </a:r>
            <a:r>
              <a:rPr lang="ru-RU" altLang="en-US" sz="1400"/>
              <a:t>	</a:t>
            </a:r>
          </a:p>
          <a:p>
            <a:r>
              <a:rPr lang="ru-RU" altLang="en-US" sz="1400"/>
              <a:t>Контроль:			3/6 (50%)</a:t>
            </a:r>
          </a:p>
          <a:p>
            <a:r>
              <a:rPr lang="ru-RU" altLang="en-US" sz="1400" b="1" u="sng"/>
              <a:t>Трансплантация 2 </a:t>
            </a:r>
            <a:r>
              <a:rPr lang="en-US" altLang="ru-RU" sz="1400" b="1" u="sng"/>
              <a:t>(</a:t>
            </a:r>
            <a:r>
              <a:rPr lang="ru-RU" altLang="en-US" sz="1400" b="1" u="sng"/>
              <a:t>снижение концентрации </a:t>
            </a:r>
            <a:r>
              <a:rPr lang="en-US" altLang="ru-RU" sz="1400" b="1" u="sng"/>
              <a:t>CRISPR-Cas9</a:t>
            </a:r>
            <a:r>
              <a:rPr lang="ru-RU" altLang="en-US" sz="1400" b="1" u="sng"/>
              <a:t> системы):</a:t>
            </a:r>
          </a:p>
          <a:p>
            <a:r>
              <a:rPr lang="ru-RU" altLang="en-US" sz="1400">
                <a:sym typeface="+mn-ea"/>
              </a:rPr>
              <a:t>Отредактированные:		7/30 (23.3%)</a:t>
            </a:r>
            <a:endParaRPr lang="ru-RU" altLang="en-US" sz="1400"/>
          </a:p>
          <a:p>
            <a:pPr indent="457200"/>
            <a:r>
              <a:rPr lang="ru-RU" altLang="en-US" sz="1400">
                <a:sym typeface="+mn-ea"/>
              </a:rPr>
              <a:t>успешно:		0/</a:t>
            </a:r>
            <a:r>
              <a:rPr lang="en-US" altLang="ru-RU" sz="1400">
                <a:sym typeface="+mn-ea"/>
              </a:rPr>
              <a:t>30</a:t>
            </a:r>
            <a:r>
              <a:rPr lang="ru-RU" altLang="en-US" sz="1400">
                <a:sym typeface="+mn-ea"/>
              </a:rPr>
              <a:t> (0</a:t>
            </a:r>
            <a:r>
              <a:rPr lang="en-US" altLang="ru-RU" sz="1400">
                <a:sym typeface="+mn-ea"/>
              </a:rPr>
              <a:t>%)</a:t>
            </a:r>
            <a:endParaRPr lang="ru-RU" altLang="en-US" sz="1400">
              <a:sym typeface="+mn-ea"/>
            </a:endParaRPr>
          </a:p>
          <a:p>
            <a:pPr indent="457200"/>
            <a:r>
              <a:rPr lang="ru-RU" altLang="en-US" sz="1400">
                <a:sym typeface="+mn-ea"/>
              </a:rPr>
              <a:t>случайно:		2/</a:t>
            </a:r>
            <a:r>
              <a:rPr lang="en-US" altLang="ru-RU" sz="1400">
                <a:sym typeface="+mn-ea"/>
              </a:rPr>
              <a:t>3</a:t>
            </a:r>
            <a:r>
              <a:rPr lang="ru-RU" altLang="en-US" sz="1400">
                <a:sym typeface="+mn-ea"/>
              </a:rPr>
              <a:t>0</a:t>
            </a:r>
            <a:r>
              <a:rPr lang="en-US" altLang="ru-RU" sz="1400">
                <a:sym typeface="+mn-ea"/>
              </a:rPr>
              <a:t> (6.6</a:t>
            </a:r>
            <a:r>
              <a:rPr lang="ru-RU" altLang="en-US" sz="1400">
                <a:sym typeface="+mn-ea"/>
              </a:rPr>
              <a:t>%)</a:t>
            </a:r>
            <a:endParaRPr lang="ru-RU" altLang="en-US" sz="1400"/>
          </a:p>
          <a:p>
            <a:r>
              <a:rPr lang="ru-RU" altLang="en-US" sz="1400">
                <a:sym typeface="+mn-ea"/>
              </a:rPr>
              <a:t>Контроль:			2/4 (50%)</a:t>
            </a:r>
            <a:endParaRPr lang="ru-RU" altLang="en-US" sz="1400"/>
          </a:p>
        </p:txBody>
      </p:sp>
      <p:sp>
        <p:nvSpPr>
          <p:cNvPr id="107" name="Text Box 106"/>
          <p:cNvSpPr txBox="1"/>
          <p:nvPr/>
        </p:nvSpPr>
        <p:spPr>
          <a:xfrm>
            <a:off x="241300" y="563880"/>
            <a:ext cx="45243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1600" b="1"/>
              <a:t>Низкая эффективность редактирования</a:t>
            </a:r>
          </a:p>
        </p:txBody>
      </p:sp>
      <p:sp>
        <p:nvSpPr>
          <p:cNvPr id="110" name="Right Arrow 109"/>
          <p:cNvSpPr/>
          <p:nvPr/>
        </p:nvSpPr>
        <p:spPr>
          <a:xfrm>
            <a:off x="3986530" y="1446530"/>
            <a:ext cx="779145" cy="27559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ed Rectangle 171"/>
          <p:cNvSpPr/>
          <p:nvPr/>
        </p:nvSpPr>
        <p:spPr>
          <a:xfrm>
            <a:off x="93980" y="497840"/>
            <a:ext cx="6988175" cy="2953385"/>
          </a:xfrm>
          <a:prstGeom prst="roundRect">
            <a:avLst>
              <a:gd name="adj" fmla="val 79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/>
          <p:cNvSpPr/>
          <p:nvPr/>
        </p:nvSpPr>
        <p:spPr>
          <a:xfrm>
            <a:off x="94615" y="3536950"/>
            <a:ext cx="6987540" cy="3201670"/>
          </a:xfrm>
          <a:prstGeom prst="roundRect">
            <a:avLst>
              <a:gd name="adj" fmla="val 794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 Box 173"/>
          <p:cNvSpPr txBox="1"/>
          <p:nvPr/>
        </p:nvSpPr>
        <p:spPr>
          <a:xfrm>
            <a:off x="94615" y="3536950"/>
            <a:ext cx="37287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 b="1"/>
              <a:t>Скрининг с помощью ПЦР-ПДРФ</a:t>
            </a:r>
          </a:p>
        </p:txBody>
      </p:sp>
      <p:sp>
        <p:nvSpPr>
          <p:cNvPr id="184" name="Text Box 183"/>
          <p:cNvSpPr txBox="1"/>
          <p:nvPr/>
        </p:nvSpPr>
        <p:spPr>
          <a:xfrm>
            <a:off x="7221855" y="514985"/>
            <a:ext cx="4775835" cy="967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1600" b="1"/>
              <a:t>Гомозиготные мыши с </a:t>
            </a:r>
            <a:r>
              <a:rPr lang="en-US" altLang="ru-RU" sz="1600" b="1"/>
              <a:t>p.R500W</a:t>
            </a:r>
            <a:r>
              <a:rPr lang="ru-RU" altLang="en-US" sz="1600" b="1"/>
              <a:t> в </a:t>
            </a:r>
            <a:r>
              <a:rPr lang="en-US" altLang="ru-RU" sz="1600" b="1" i="1"/>
              <a:t>Vps33a </a:t>
            </a:r>
            <a:r>
              <a:rPr lang="ru-RU" altLang="en-US" sz="1600" b="1"/>
              <a:t>гене отставали в развитии.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222490" y="498475"/>
            <a:ext cx="4775200" cy="2952750"/>
          </a:xfrm>
          <a:prstGeom prst="roundRect">
            <a:avLst>
              <a:gd name="adj" fmla="val 43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222490" y="3973830"/>
            <a:ext cx="4775200" cy="2765425"/>
          </a:xfrm>
          <a:prstGeom prst="roundRect">
            <a:avLst>
              <a:gd name="adj" fmla="val 843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7"/>
          <p:cNvSpPr>
            <a:spLocks noGrp="1"/>
          </p:cNvSpPr>
          <p:nvPr/>
        </p:nvSpPr>
        <p:spPr>
          <a:xfrm>
            <a:off x="7221855" y="3451225"/>
            <a:ext cx="5056505" cy="5226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ru-RU" sz="2800" b="1"/>
              <a:t>Выводы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222490" y="4197985"/>
            <a:ext cx="4737735" cy="2190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charset="0"/>
              <a:buChar char=""/>
            </a:pPr>
            <a:r>
              <a:rPr lang="en-US" altLang="en-US"/>
              <a:t>С использованием CRISPR-Cas9 технологии мы смогли внедрить таргетный вариант p.R500W в </a:t>
            </a:r>
            <a:r>
              <a:rPr lang="en-US" altLang="en-US" i="1"/>
              <a:t>Vps33a</a:t>
            </a:r>
            <a:r>
              <a:rPr lang="en-US" altLang="en-US"/>
              <a:t>.</a:t>
            </a:r>
          </a:p>
          <a:p>
            <a:pPr marL="285750" indent="-285750">
              <a:buFont typeface="Wingdings" panose="05000000000000000000" charset="0"/>
              <a:buChar char=""/>
            </a:pPr>
            <a:r>
              <a:rPr lang="ru-RU" altLang="en-US"/>
              <a:t>Эффективность редактирования 2%.</a:t>
            </a:r>
            <a:r>
              <a:rPr lang="en-US" altLang="en-US"/>
              <a:t> </a:t>
            </a:r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altLang="en-US"/>
              <a:t>Необходимы дальнейшие исследования для выяснения задержки внутриутробного развития у гомозиготных мышей.</a:t>
            </a:r>
          </a:p>
        </p:txBody>
      </p:sp>
      <p:pic>
        <p:nvPicPr>
          <p:cNvPr id="57" name="Объект 4"/>
          <p:cNvPicPr>
            <a:picLocks noChangeAspect="1"/>
          </p:cNvPicPr>
          <p:nvPr/>
        </p:nvPicPr>
        <p:blipFill rotWithShape="1">
          <a:blip r:embed="rId4" cstate="print"/>
          <a:srcRect l="22402" r="14195"/>
          <a:stretch>
            <a:fillRect/>
          </a:stretch>
        </p:blipFill>
        <p:spPr>
          <a:xfrm rot="5400000">
            <a:off x="9058276" y="599009"/>
            <a:ext cx="1268643" cy="3264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305" y="4586605"/>
            <a:ext cx="3057525" cy="179832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3987165" y="3545205"/>
            <a:ext cx="3094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 b="1"/>
              <a:t>Валидация Сэнгер секвенированием</a:t>
            </a:r>
          </a:p>
        </p:txBody>
      </p:sp>
      <p:sp>
        <p:nvSpPr>
          <p:cNvPr id="10" name="TextBox 102"/>
          <p:cNvSpPr txBox="1"/>
          <p:nvPr/>
        </p:nvSpPr>
        <p:spPr>
          <a:xfrm>
            <a:off x="4091940" y="4257040"/>
            <a:ext cx="22904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ru-RU" sz="1400" dirty="0"/>
              <a:t>p.R500W</a:t>
            </a:r>
            <a:r>
              <a:rPr lang="ru-RU" altLang="en-US" sz="1400" dirty="0"/>
              <a:t> гомозигота:</a:t>
            </a:r>
          </a:p>
        </p:txBody>
      </p:sp>
      <p:sp>
        <p:nvSpPr>
          <p:cNvPr id="11" name="TextBox 102"/>
          <p:cNvSpPr txBox="1"/>
          <p:nvPr/>
        </p:nvSpPr>
        <p:spPr>
          <a:xfrm>
            <a:off x="8223885" y="1290320"/>
            <a:ext cx="22904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ru-RU" sz="1400" dirty="0"/>
              <a:t>p.R500W</a:t>
            </a:r>
            <a:r>
              <a:rPr lang="ru-RU" altLang="en-US" sz="1400" dirty="0"/>
              <a:t> гомозигота</a:t>
            </a:r>
          </a:p>
        </p:txBody>
      </p:sp>
      <p:sp>
        <p:nvSpPr>
          <p:cNvPr id="12" name="Прямоугольник 45"/>
          <p:cNvSpPr/>
          <p:nvPr/>
        </p:nvSpPr>
        <p:spPr>
          <a:xfrm>
            <a:off x="8060055" y="1290320"/>
            <a:ext cx="2289810" cy="157543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3511"/>
              </a:solidFill>
            </a:endParaRPr>
          </a:p>
        </p:txBody>
      </p:sp>
      <p:sp>
        <p:nvSpPr>
          <p:cNvPr id="16" name="TextBox 102"/>
          <p:cNvSpPr txBox="1"/>
          <p:nvPr/>
        </p:nvSpPr>
        <p:spPr>
          <a:xfrm>
            <a:off x="10514546" y="1075201"/>
            <a:ext cx="7562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1400" dirty="0"/>
              <a:t>Дикий </a:t>
            </a:r>
          </a:p>
          <a:p>
            <a:pPr algn="ctr"/>
            <a:r>
              <a:rPr lang="ru-RU" altLang="en-US" sz="1400" dirty="0"/>
              <a:t>тип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524</Words>
  <Application>Microsoft Office PowerPoint</Application>
  <PresentationFormat>Широкоэкранный</PresentationFormat>
  <Paragraphs>136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Fira Sans Extra Condensed</vt:lpstr>
      <vt:lpstr>Fira Sans Extra Condensed Medium</vt:lpstr>
      <vt:lpstr>Times New Roman</vt:lpstr>
      <vt:lpstr>Wingdings</vt:lpstr>
      <vt:lpstr>Office Theme</vt:lpstr>
      <vt:lpstr>Создание мышиной модели мукополисахаридоз-плюс синдрома при помощи CRISPR-Cas9 технологии</vt:lpstr>
      <vt:lpstr>Мукополисахаридоз-плюс синдром (МПСПС; OMIM #617303)</vt:lpstr>
      <vt:lpstr>Актуальность:</vt:lpstr>
      <vt:lpstr>Результат №1</vt:lpstr>
      <vt:lpstr>Результаты №2, №3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мышиной модели мукополисахаридоз-плюс синдрома при помощи CRISPR-Cas9 технологии</dc:title>
  <dc:creator>viktoriasofronova</dc:creator>
  <cp:lastModifiedBy>Иванов Айаан Вадимович</cp:lastModifiedBy>
  <cp:revision>7</cp:revision>
  <dcterms:created xsi:type="dcterms:W3CDTF">2025-04-16T11:06:35Z</dcterms:created>
  <dcterms:modified xsi:type="dcterms:W3CDTF">2025-04-24T02:07:26Z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B33B18525B861E05FBD0FD67FF05788B_41</vt:lpwstr>
  </property>
  <property fmtid="{D5CDD505-2E9C-101B-9397-08002B2CF9AE}" pid="3" name="KSOProductBuildVer">
    <vt:lpwstr>1033-6.13.1.8709</vt:lpwstr>
  </property>
</Properties>
</file>